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Lst>
  <p:notesMasterIdLst>
    <p:notesMasterId r:id="rId15"/>
  </p:notesMasterIdLst>
  <p:sldIdLst>
    <p:sldId id="257" r:id="rId3"/>
    <p:sldId id="259" r:id="rId4"/>
    <p:sldId id="310" r:id="rId5"/>
    <p:sldId id="311" r:id="rId6"/>
    <p:sldId id="312" r:id="rId7"/>
    <p:sldId id="263" r:id="rId8"/>
    <p:sldId id="328" r:id="rId9"/>
    <p:sldId id="329" r:id="rId10"/>
    <p:sldId id="330" r:id="rId11"/>
    <p:sldId id="281" r:id="rId12"/>
    <p:sldId id="299" r:id="rId13"/>
    <p:sldId id="276"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2" userDrawn="1">
          <p15:clr>
            <a:srgbClr val="A4A3A4"/>
          </p15:clr>
        </p15:guide>
        <p15:guide id="3" orient="horz" pos="509" userDrawn="1">
          <p15:clr>
            <a:srgbClr val="A4A3A4"/>
          </p15:clr>
        </p15:guide>
        <p15:guide id="4" pos="295" userDrawn="1">
          <p15:clr>
            <a:srgbClr val="A4A3A4"/>
          </p15:clr>
        </p15:guide>
        <p15:guide id="5" pos="5760" userDrawn="1">
          <p15:clr>
            <a:srgbClr val="A4A3A4"/>
          </p15:clr>
        </p15:guide>
        <p15:guide id="6" pos="2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Marcus" initials="BM" lastIdx="3" clrIdx="0">
    <p:extLst>
      <p:ext uri="{19B8F6BF-5375-455C-9EA6-DF929625EA0E}">
        <p15:presenceInfo xmlns:p15="http://schemas.microsoft.com/office/powerpoint/2012/main" userId="S-1-5-21-2400384210-2308012170-3655864140-1555" providerId="AD"/>
      </p:ext>
    </p:extLst>
  </p:cmAuthor>
  <p:cmAuthor id="2" name="RIEMANN Eduard" initials="RE" lastIdx="4" clrIdx="1">
    <p:extLst>
      <p:ext uri="{19B8F6BF-5375-455C-9EA6-DF929625EA0E}">
        <p15:presenceInfo xmlns:p15="http://schemas.microsoft.com/office/powerpoint/2012/main" userId="S-1-5-21-2400384210-2308012170-3655864140-1547" providerId="AD"/>
      </p:ext>
    </p:extLst>
  </p:cmAuthor>
  <p:cmAuthor id="3" name="VOIGTMANN Bjoern" initials="VB" lastIdx="2" clrIdx="2">
    <p:extLst>
      <p:ext uri="{19B8F6BF-5375-455C-9EA6-DF929625EA0E}">
        <p15:presenceInfo xmlns:p15="http://schemas.microsoft.com/office/powerpoint/2012/main" userId="S-1-5-21-2400384210-2308012170-3655864140-6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A92A"/>
    <a:srgbClr val="86A2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343" autoAdjust="0"/>
  </p:normalViewPr>
  <p:slideViewPr>
    <p:cSldViewPr snapToGrid="0" snapToObjects="1" showGuides="1">
      <p:cViewPr varScale="1">
        <p:scale>
          <a:sx n="159" d="100"/>
          <a:sy n="159" d="100"/>
        </p:scale>
        <p:origin x="156" y="114"/>
      </p:cViewPr>
      <p:guideLst>
        <p:guide orient="horz" pos="2822"/>
        <p:guide orient="horz" pos="509"/>
        <p:guide pos="295"/>
        <p:guide pos="5760"/>
        <p:guide pos="283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AA2BF-FDF3-FF4B-BDB1-CB86C6A52FE8}" type="datetimeFigureOut">
              <a:rPr lang="de-DE" smtClean="0"/>
              <a:t>25.11.2020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B74D7-706D-8D4E-AD1F-7C2719693940}" type="slidenum">
              <a:rPr lang="de-DE" smtClean="0"/>
              <a:t>‹Nr.›</a:t>
            </a:fld>
            <a:endParaRPr lang="de-DE"/>
          </a:p>
        </p:txBody>
      </p:sp>
    </p:spTree>
    <p:extLst>
      <p:ext uri="{BB962C8B-B14F-4D97-AF65-F5344CB8AC3E}">
        <p14:creationId xmlns:p14="http://schemas.microsoft.com/office/powerpoint/2010/main" val="326899444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617A56A-B079-40A4-902E-A8F16DE103B9}" type="slidenum">
              <a:rPr lang="de-DE" smtClean="0"/>
              <a:t>1</a:t>
            </a:fld>
            <a:endParaRPr lang="de-DE" dirty="0"/>
          </a:p>
        </p:txBody>
      </p:sp>
    </p:spTree>
    <p:extLst>
      <p:ext uri="{BB962C8B-B14F-4D97-AF65-F5344CB8AC3E}">
        <p14:creationId xmlns:p14="http://schemas.microsoft.com/office/powerpoint/2010/main" val="214914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617A56A-B079-40A4-902E-A8F16DE103B9}" type="slidenum">
              <a:rPr lang="de-DE" smtClean="0"/>
              <a:t>10</a:t>
            </a:fld>
            <a:endParaRPr lang="de-DE"/>
          </a:p>
        </p:txBody>
      </p:sp>
    </p:spTree>
    <p:extLst>
      <p:ext uri="{BB962C8B-B14F-4D97-AF65-F5344CB8AC3E}">
        <p14:creationId xmlns:p14="http://schemas.microsoft.com/office/powerpoint/2010/main" val="208970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617A56A-B079-40A4-902E-A8F16DE103B9}" type="slidenum">
              <a:rPr lang="de-DE" smtClean="0"/>
              <a:t>11</a:t>
            </a:fld>
            <a:endParaRPr lang="de-DE"/>
          </a:p>
        </p:txBody>
      </p:sp>
    </p:spTree>
    <p:extLst>
      <p:ext uri="{BB962C8B-B14F-4D97-AF65-F5344CB8AC3E}">
        <p14:creationId xmlns:p14="http://schemas.microsoft.com/office/powerpoint/2010/main" val="341294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617A56A-B079-40A4-902E-A8F16DE103B9}" type="slidenum">
              <a:rPr lang="de-DE" smtClean="0"/>
              <a:t>12</a:t>
            </a:fld>
            <a:endParaRPr lang="de-DE"/>
          </a:p>
        </p:txBody>
      </p:sp>
    </p:spTree>
    <p:extLst>
      <p:ext uri="{BB962C8B-B14F-4D97-AF65-F5344CB8AC3E}">
        <p14:creationId xmlns:p14="http://schemas.microsoft.com/office/powerpoint/2010/main" val="312543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617A56A-B079-40A4-902E-A8F16DE103B9}" type="slidenum">
              <a:rPr lang="de-DE" smtClean="0"/>
              <a:t>2</a:t>
            </a:fld>
            <a:endParaRPr lang="de-DE" dirty="0"/>
          </a:p>
        </p:txBody>
      </p:sp>
    </p:spTree>
    <p:extLst>
      <p:ext uri="{BB962C8B-B14F-4D97-AF65-F5344CB8AC3E}">
        <p14:creationId xmlns:p14="http://schemas.microsoft.com/office/powerpoint/2010/main" val="185292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617A56A-B079-40A4-902E-A8F16DE103B9}" type="slidenum">
              <a:rPr lang="de-DE" smtClean="0"/>
              <a:t>3</a:t>
            </a:fld>
            <a:endParaRPr lang="de-DE" dirty="0"/>
          </a:p>
        </p:txBody>
      </p:sp>
    </p:spTree>
    <p:extLst>
      <p:ext uri="{BB962C8B-B14F-4D97-AF65-F5344CB8AC3E}">
        <p14:creationId xmlns:p14="http://schemas.microsoft.com/office/powerpoint/2010/main" val="66070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617A56A-B079-40A4-902E-A8F16DE103B9}" type="slidenum">
              <a:rPr lang="de-DE" smtClean="0"/>
              <a:t>4</a:t>
            </a:fld>
            <a:endParaRPr lang="de-DE"/>
          </a:p>
        </p:txBody>
      </p:sp>
    </p:spTree>
    <p:extLst>
      <p:ext uri="{BB962C8B-B14F-4D97-AF65-F5344CB8AC3E}">
        <p14:creationId xmlns:p14="http://schemas.microsoft.com/office/powerpoint/2010/main" val="69807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617A56A-B079-40A4-902E-A8F16DE103B9}" type="slidenum">
              <a:rPr lang="de-DE" smtClean="0"/>
              <a:t>5</a:t>
            </a:fld>
            <a:endParaRPr lang="de-DE"/>
          </a:p>
        </p:txBody>
      </p:sp>
    </p:spTree>
    <p:extLst>
      <p:ext uri="{BB962C8B-B14F-4D97-AF65-F5344CB8AC3E}">
        <p14:creationId xmlns:p14="http://schemas.microsoft.com/office/powerpoint/2010/main" val="321765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617A56A-B079-40A4-902E-A8F16DE103B9}" type="slidenum">
              <a:rPr lang="de-DE" smtClean="0"/>
              <a:t>6</a:t>
            </a:fld>
            <a:endParaRPr lang="de-DE"/>
          </a:p>
        </p:txBody>
      </p:sp>
    </p:spTree>
    <p:extLst>
      <p:ext uri="{BB962C8B-B14F-4D97-AF65-F5344CB8AC3E}">
        <p14:creationId xmlns:p14="http://schemas.microsoft.com/office/powerpoint/2010/main" val="132409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617A56A-B079-40A4-902E-A8F16DE103B9}" type="slidenum">
              <a:rPr lang="de-DE" smtClean="0"/>
              <a:t>7</a:t>
            </a:fld>
            <a:endParaRPr lang="de-DE"/>
          </a:p>
        </p:txBody>
      </p:sp>
    </p:spTree>
    <p:extLst>
      <p:ext uri="{BB962C8B-B14F-4D97-AF65-F5344CB8AC3E}">
        <p14:creationId xmlns:p14="http://schemas.microsoft.com/office/powerpoint/2010/main" val="27211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17A56A-B079-40A4-902E-A8F16DE103B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81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17A56A-B079-40A4-902E-A8F16DE103B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9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90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slide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extslide gre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43999A8-2320-8B4B-B6FE-2257C7C95FDD}"/>
              </a:ext>
            </a:extLst>
          </p:cNvPr>
          <p:cNvSpPr/>
          <p:nvPr userDrawn="1"/>
        </p:nvSpPr>
        <p:spPr>
          <a:xfrm>
            <a:off x="0" y="0"/>
            <a:ext cx="9144000" cy="43354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pic>
        <p:nvPicPr>
          <p:cNvPr id="7" name="Grafik 6">
            <a:extLst>
              <a:ext uri="{FF2B5EF4-FFF2-40B4-BE49-F238E27FC236}">
                <a16:creationId xmlns:a16="http://schemas.microsoft.com/office/drawing/2014/main" id="{E52C195F-E06C-6A49-B79C-36CE89213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8185"/>
          <a:stretch/>
        </p:blipFill>
        <p:spPr>
          <a:xfrm>
            <a:off x="690556" y="2700968"/>
            <a:ext cx="7419393" cy="1642179"/>
          </a:xfrm>
          <a:prstGeom prst="rect">
            <a:avLst/>
          </a:prstGeom>
        </p:spPr>
      </p:pic>
    </p:spTree>
    <p:extLst>
      <p:ext uri="{BB962C8B-B14F-4D97-AF65-F5344CB8AC3E}">
        <p14:creationId xmlns:p14="http://schemas.microsoft.com/office/powerpoint/2010/main" val="2779306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Bild, das Skifahren, Schnee, Mann, Kreuz enthält.&#10;&#10;Automatisch generierte Beschreibung">
            <a:extLst>
              <a:ext uri="{FF2B5EF4-FFF2-40B4-BE49-F238E27FC236}">
                <a16:creationId xmlns:a16="http://schemas.microsoft.com/office/drawing/2014/main" id="{5BFA8B5F-F23E-0840-A7F4-175C7C6E4B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33742"/>
            <a:ext cx="9144000" cy="4733778"/>
          </a:xfrm>
          <a:prstGeom prst="rect">
            <a:avLst/>
          </a:prstGeom>
        </p:spPr>
      </p:pic>
    </p:spTree>
    <p:extLst>
      <p:ext uri="{BB962C8B-B14F-4D97-AF65-F5344CB8AC3E}">
        <p14:creationId xmlns:p14="http://schemas.microsoft.com/office/powerpoint/2010/main" val="3712470421"/>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7B7E3B8-C282-DA4D-82EC-702E939075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87006" y="4378954"/>
            <a:ext cx="2056994" cy="764546"/>
          </a:xfrm>
          <a:prstGeom prst="rect">
            <a:avLst/>
          </a:prstGeom>
        </p:spPr>
      </p:pic>
    </p:spTree>
    <p:extLst>
      <p:ext uri="{BB962C8B-B14F-4D97-AF65-F5344CB8AC3E}">
        <p14:creationId xmlns:p14="http://schemas.microsoft.com/office/powerpoint/2010/main" val="3492241487"/>
      </p:ext>
    </p:extLst>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3">
            <a:extLst>
              <a:ext uri="{FF2B5EF4-FFF2-40B4-BE49-F238E27FC236}">
                <a16:creationId xmlns:a16="http://schemas.microsoft.com/office/drawing/2014/main" id="{BDCD5E4D-3E4F-42EC-BB6F-1FB36C855F5E}"/>
              </a:ext>
            </a:extLst>
          </p:cNvPr>
          <p:cNvSpPr txBox="1">
            <a:spLocks/>
          </p:cNvSpPr>
          <p:nvPr/>
        </p:nvSpPr>
        <p:spPr>
          <a:xfrm>
            <a:off x="511666" y="676989"/>
            <a:ext cx="6806710" cy="115794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dirty="0">
                <a:solidFill>
                  <a:schemeClr val="tx2"/>
                </a:solidFill>
                <a:latin typeface="Calibri" panose="020F0502020204030204" pitchFamily="34" charset="0"/>
                <a:cs typeface="Calibri" panose="020F0502020204030204" pitchFamily="34" charset="0"/>
              </a:rPr>
              <a:t>Globality Health  </a:t>
            </a:r>
          </a:p>
          <a:p>
            <a:pPr marL="0" indent="0">
              <a:buNone/>
            </a:pPr>
            <a:r>
              <a:rPr lang="de-DE" sz="1800" dirty="0">
                <a:solidFill>
                  <a:schemeClr val="tx2"/>
                </a:solidFill>
                <a:latin typeface="Calibri" panose="020F0502020204030204" pitchFamily="34" charset="0"/>
                <a:cs typeface="Calibri" panose="020F0502020204030204" pitchFamily="34" charset="0"/>
              </a:rPr>
              <a:t>Wechsel DKV &lt;-&gt; Globality // PPV für </a:t>
            </a:r>
            <a:r>
              <a:rPr lang="de-DE" sz="1800" dirty="0" err="1">
                <a:solidFill>
                  <a:schemeClr val="tx2"/>
                </a:solidFill>
                <a:latin typeface="Calibri" panose="020F0502020204030204" pitchFamily="34" charset="0"/>
                <a:cs typeface="Calibri" panose="020F0502020204030204" pitchFamily="34" charset="0"/>
              </a:rPr>
              <a:t>Impats</a:t>
            </a:r>
            <a:endParaRPr lang="de-DE" sz="1800" dirty="0">
              <a:solidFill>
                <a:schemeClr val="tx2"/>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1D28B42B-EEC2-4C47-8C8F-118650920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006" y="0"/>
            <a:ext cx="2056994" cy="882869"/>
          </a:xfrm>
          <a:prstGeom prst="rect">
            <a:avLst/>
          </a:prstGeom>
        </p:spPr>
      </p:pic>
    </p:spTree>
    <p:extLst>
      <p:ext uri="{BB962C8B-B14F-4D97-AF65-F5344CB8AC3E}">
        <p14:creationId xmlns:p14="http://schemas.microsoft.com/office/powerpoint/2010/main" val="234454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C544151-FB30-D742-BD51-4CD303E2F87B}"/>
              </a:ext>
            </a:extLst>
          </p:cNvPr>
          <p:cNvSpPr txBox="1">
            <a:spLocks/>
          </p:cNvSpPr>
          <p:nvPr/>
        </p:nvSpPr>
        <p:spPr bwMode="auto">
          <a:xfrm>
            <a:off x="0" y="1886723"/>
            <a:ext cx="9144000"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110000"/>
              </a:lnSpc>
              <a:spcBef>
                <a:spcPct val="0"/>
              </a:spcBef>
              <a:buNone/>
            </a:pPr>
            <a:r>
              <a:rPr lang="de-DE" sz="2800" dirty="0">
                <a:solidFill>
                  <a:schemeClr val="bg1"/>
                </a:solidFill>
              </a:rPr>
              <a:t>Prozess PPV für Impats - Einzelgeschäft</a:t>
            </a:r>
          </a:p>
          <a:p>
            <a:pPr algn="ctr">
              <a:lnSpc>
                <a:spcPct val="110000"/>
              </a:lnSpc>
              <a:spcBef>
                <a:spcPct val="0"/>
              </a:spcBef>
              <a:buFontTx/>
              <a:buNone/>
            </a:pPr>
            <a:endParaRPr lang="de-DE" altLang="de-DE" sz="2800" dirty="0">
              <a:solidFill>
                <a:schemeClr val="bg1"/>
              </a:solidFill>
            </a:endParaRPr>
          </a:p>
        </p:txBody>
      </p:sp>
    </p:spTree>
    <p:extLst>
      <p:ext uri="{BB962C8B-B14F-4D97-AF65-F5344CB8AC3E}">
        <p14:creationId xmlns:p14="http://schemas.microsoft.com/office/powerpoint/2010/main" val="130000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bwMode="auto">
          <a:xfrm>
            <a:off x="360000" y="270000"/>
            <a:ext cx="8498858"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ct val="0"/>
              </a:spcBef>
              <a:buFontTx/>
              <a:buNone/>
            </a:pPr>
            <a:r>
              <a:rPr lang="de-DE" altLang="de-DE" sz="2100" dirty="0">
                <a:solidFill>
                  <a:schemeClr val="tx2"/>
                </a:solidFill>
              </a:rPr>
              <a:t>PPV für Impats – wie läuft die Antragsstellung</a:t>
            </a:r>
          </a:p>
        </p:txBody>
      </p:sp>
      <p:sp>
        <p:nvSpPr>
          <p:cNvPr id="22" name="TextBox 21"/>
          <p:cNvSpPr txBox="1"/>
          <p:nvPr/>
        </p:nvSpPr>
        <p:spPr>
          <a:xfrm>
            <a:off x="423448" y="1067823"/>
            <a:ext cx="8217326"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err="1"/>
              <a:t>Für</a:t>
            </a:r>
            <a:r>
              <a:rPr lang="en-GB" sz="1200" dirty="0"/>
              <a:t> die PPV muss </a:t>
            </a:r>
            <a:r>
              <a:rPr lang="en-GB" sz="1200" dirty="0" err="1"/>
              <a:t>ein</a:t>
            </a:r>
            <a:r>
              <a:rPr lang="en-GB" sz="1200" dirty="0"/>
              <a:t> </a:t>
            </a:r>
            <a:r>
              <a:rPr lang="en-GB" sz="1200" dirty="0" err="1"/>
              <a:t>seperater</a:t>
            </a:r>
            <a:r>
              <a:rPr lang="en-GB" sz="1200" dirty="0"/>
              <a:t> DKV-</a:t>
            </a:r>
            <a:r>
              <a:rPr lang="en-GB" sz="1200" dirty="0" err="1"/>
              <a:t>Antrag</a:t>
            </a:r>
            <a:r>
              <a:rPr lang="en-GB" sz="1200" dirty="0"/>
              <a:t> </a:t>
            </a:r>
            <a:r>
              <a:rPr lang="en-GB" sz="1200" dirty="0" err="1"/>
              <a:t>aufgenommen</a:t>
            </a:r>
            <a:r>
              <a:rPr lang="en-GB" sz="1200" dirty="0"/>
              <a:t> </a:t>
            </a:r>
            <a:r>
              <a:rPr lang="en-GB" sz="1200" dirty="0" err="1"/>
              <a:t>werden</a:t>
            </a: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err="1"/>
              <a:t>Gesundheitsangaben</a:t>
            </a:r>
            <a:r>
              <a:rPr lang="en-GB" sz="1200" dirty="0"/>
              <a:t> </a:t>
            </a:r>
            <a:r>
              <a:rPr lang="en-GB" sz="1200" dirty="0" err="1"/>
              <a:t>sind</a:t>
            </a:r>
            <a:r>
              <a:rPr lang="en-GB" sz="1200" dirty="0"/>
              <a:t> </a:t>
            </a:r>
            <a:r>
              <a:rPr lang="en-GB" sz="1200" dirty="0" err="1"/>
              <a:t>zu</a:t>
            </a:r>
            <a:r>
              <a:rPr lang="en-GB" sz="1200" dirty="0"/>
              <a:t> </a:t>
            </a:r>
            <a:r>
              <a:rPr lang="en-GB" sz="1200" dirty="0" err="1"/>
              <a:t>erheben</a:t>
            </a:r>
            <a:r>
              <a:rPr lang="en-GB" sz="1200" dirty="0"/>
              <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err="1"/>
              <a:t>Unter</a:t>
            </a:r>
            <a:r>
              <a:rPr lang="en-GB" sz="1200" dirty="0"/>
              <a:t> “</a:t>
            </a:r>
            <a:r>
              <a:rPr lang="en-GB" sz="1200" dirty="0" err="1"/>
              <a:t>Besondere</a:t>
            </a:r>
            <a:r>
              <a:rPr lang="en-GB" sz="1200" dirty="0"/>
              <a:t> </a:t>
            </a:r>
            <a:r>
              <a:rPr lang="en-GB" sz="1200" dirty="0" err="1"/>
              <a:t>Vereinbarungen</a:t>
            </a:r>
            <a:r>
              <a:rPr lang="en-GB" sz="1200" dirty="0"/>
              <a:t>” </a:t>
            </a:r>
            <a:r>
              <a:rPr lang="en-GB" sz="1200" dirty="0" err="1"/>
              <a:t>sollte</a:t>
            </a:r>
            <a:r>
              <a:rPr lang="en-GB" sz="1200" dirty="0"/>
              <a:t> </a:t>
            </a:r>
            <a:r>
              <a:rPr lang="en-GB" sz="1200" dirty="0" err="1"/>
              <a:t>ein</a:t>
            </a:r>
            <a:r>
              <a:rPr lang="en-GB" sz="1200" dirty="0"/>
              <a:t> </a:t>
            </a:r>
            <a:r>
              <a:rPr lang="en-GB" sz="1200" dirty="0" err="1"/>
              <a:t>Hinweis</a:t>
            </a:r>
            <a:r>
              <a:rPr lang="en-GB" sz="1200" dirty="0"/>
              <a:t> </a:t>
            </a:r>
            <a:r>
              <a:rPr lang="en-GB" sz="1200" dirty="0" err="1"/>
              <a:t>erfolgen</a:t>
            </a:r>
            <a:r>
              <a:rPr lang="en-GB" sz="1200" dirty="0"/>
              <a:t>, </a:t>
            </a:r>
            <a:r>
              <a:rPr lang="en-GB" sz="1200" dirty="0" err="1"/>
              <a:t>dass</a:t>
            </a:r>
            <a:r>
              <a:rPr lang="en-GB" sz="1200" dirty="0"/>
              <a:t> der </a:t>
            </a:r>
            <a:r>
              <a:rPr lang="en-GB" sz="1200" dirty="0" err="1"/>
              <a:t>Vollversicherungsschutz</a:t>
            </a:r>
            <a:r>
              <a:rPr lang="en-GB" sz="1200" dirty="0"/>
              <a:t> </a:t>
            </a:r>
            <a:r>
              <a:rPr lang="en-GB" sz="1200" dirty="0" err="1"/>
              <a:t>über</a:t>
            </a:r>
            <a:r>
              <a:rPr lang="en-GB" sz="1200" dirty="0"/>
              <a:t> Globality </a:t>
            </a:r>
            <a:r>
              <a:rPr lang="en-GB" sz="1200" dirty="0" err="1"/>
              <a:t>besteht</a:t>
            </a:r>
            <a:r>
              <a:rPr lang="en-GB" sz="1200" dirty="0"/>
              <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err="1"/>
              <a:t>Nach</a:t>
            </a:r>
            <a:r>
              <a:rPr lang="en-GB" sz="1200" dirty="0"/>
              <a:t> </a:t>
            </a:r>
            <a:r>
              <a:rPr lang="en-GB" sz="1200" dirty="0" err="1"/>
              <a:t>Absprache</a:t>
            </a:r>
            <a:r>
              <a:rPr lang="en-GB" sz="1200" dirty="0"/>
              <a:t> </a:t>
            </a:r>
            <a:r>
              <a:rPr lang="en-GB" sz="1200" dirty="0" err="1"/>
              <a:t>mit</a:t>
            </a:r>
            <a:r>
              <a:rPr lang="en-GB" sz="1200" dirty="0"/>
              <a:t> der DKV </a:t>
            </a:r>
            <a:r>
              <a:rPr lang="en-GB" sz="1200" dirty="0" err="1"/>
              <a:t>wird</a:t>
            </a:r>
            <a:r>
              <a:rPr lang="en-GB" sz="1200" dirty="0"/>
              <a:t> die PPV </a:t>
            </a:r>
            <a:r>
              <a:rPr lang="en-GB" sz="1200" dirty="0" err="1"/>
              <a:t>unter</a:t>
            </a:r>
            <a:r>
              <a:rPr lang="en-GB" sz="1200" dirty="0"/>
              <a:t> </a:t>
            </a:r>
            <a:r>
              <a:rPr lang="en-GB" sz="1200" dirty="0" err="1"/>
              <a:t>diesen</a:t>
            </a:r>
            <a:r>
              <a:rPr lang="en-GB" sz="1200" dirty="0"/>
              <a:t> </a:t>
            </a:r>
            <a:r>
              <a:rPr lang="en-GB" sz="1200" dirty="0" err="1"/>
              <a:t>Voraussetzungen</a:t>
            </a:r>
            <a:r>
              <a:rPr lang="en-GB" sz="1200" dirty="0"/>
              <a:t> </a:t>
            </a:r>
            <a:r>
              <a:rPr lang="en-GB" sz="1200" dirty="0" err="1"/>
              <a:t>immer</a:t>
            </a:r>
            <a:r>
              <a:rPr lang="en-GB" sz="1200" dirty="0"/>
              <a:t> </a:t>
            </a:r>
            <a:r>
              <a:rPr lang="en-GB" sz="1200" dirty="0" err="1"/>
              <a:t>dokumentiert</a:t>
            </a:r>
            <a:r>
              <a:rPr lang="en-GB" sz="1200" dirty="0"/>
              <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de-DE" sz="1200" dirty="0"/>
          </a:p>
          <a:p>
            <a:endParaRPr lang="de-DE" sz="1200" dirty="0"/>
          </a:p>
        </p:txBody>
      </p:sp>
    </p:spTree>
    <p:extLst>
      <p:ext uri="{BB962C8B-B14F-4D97-AF65-F5344CB8AC3E}">
        <p14:creationId xmlns:p14="http://schemas.microsoft.com/office/powerpoint/2010/main" val="395820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B1A809C-5F31-4042-B271-FF70606937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87007" y="4378954"/>
            <a:ext cx="2056992" cy="764546"/>
          </a:xfrm>
          <a:prstGeom prst="rect">
            <a:avLst/>
          </a:prstGeom>
        </p:spPr>
      </p:pic>
      <p:sp>
        <p:nvSpPr>
          <p:cNvPr id="8" name="Text Placeholder 1">
            <a:extLst>
              <a:ext uri="{FF2B5EF4-FFF2-40B4-BE49-F238E27FC236}">
                <a16:creationId xmlns:a16="http://schemas.microsoft.com/office/drawing/2014/main" id="{23D61E7A-6987-BA4A-B2BA-4EAF2CF336A7}"/>
              </a:ext>
            </a:extLst>
          </p:cNvPr>
          <p:cNvSpPr txBox="1">
            <a:spLocks/>
          </p:cNvSpPr>
          <p:nvPr/>
        </p:nvSpPr>
        <p:spPr bwMode="auto">
          <a:xfrm>
            <a:off x="2868994" y="1297801"/>
            <a:ext cx="4511189" cy="10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2800" dirty="0">
                <a:solidFill>
                  <a:schemeClr val="tx2"/>
                </a:solidFill>
              </a:rPr>
              <a:t>Vielen Dank für</a:t>
            </a:r>
            <a:br>
              <a:rPr lang="de-DE" altLang="de-DE" sz="2800" dirty="0">
                <a:solidFill>
                  <a:schemeClr val="tx2"/>
                </a:solidFill>
              </a:rPr>
            </a:br>
            <a:r>
              <a:rPr lang="de-DE" altLang="de-DE" sz="2800" dirty="0">
                <a:solidFill>
                  <a:schemeClr val="tx2"/>
                </a:solidFill>
              </a:rPr>
              <a:t>Ihre Aufmerksamkeit!    </a:t>
            </a:r>
          </a:p>
        </p:txBody>
      </p:sp>
    </p:spTree>
    <p:extLst>
      <p:ext uri="{BB962C8B-B14F-4D97-AF65-F5344CB8AC3E}">
        <p14:creationId xmlns:p14="http://schemas.microsoft.com/office/powerpoint/2010/main" val="420345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9C2F1605-98F1-4549-ACDB-0B7E1251EEDC}"/>
              </a:ext>
            </a:extLst>
          </p:cNvPr>
          <p:cNvSpPr txBox="1">
            <a:spLocks/>
          </p:cNvSpPr>
          <p:nvPr/>
        </p:nvSpPr>
        <p:spPr bwMode="auto">
          <a:xfrm>
            <a:off x="645142" y="808037"/>
            <a:ext cx="8498858"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ct val="0"/>
              </a:spcBef>
              <a:buFontTx/>
              <a:buNone/>
            </a:pPr>
            <a:r>
              <a:rPr lang="de-DE" altLang="de-DE" sz="2100" dirty="0">
                <a:solidFill>
                  <a:schemeClr val="bg1"/>
                </a:solidFill>
              </a:rPr>
              <a:t>Inhalt</a:t>
            </a:r>
          </a:p>
        </p:txBody>
      </p:sp>
      <p:sp>
        <p:nvSpPr>
          <p:cNvPr id="2" name="Rechteck 1">
            <a:extLst>
              <a:ext uri="{FF2B5EF4-FFF2-40B4-BE49-F238E27FC236}">
                <a16:creationId xmlns:a16="http://schemas.microsoft.com/office/drawing/2014/main" id="{2D424840-C72A-0A44-8C73-DE33FD6BE6B5}"/>
              </a:ext>
            </a:extLst>
          </p:cNvPr>
          <p:cNvSpPr/>
          <p:nvPr/>
        </p:nvSpPr>
        <p:spPr>
          <a:xfrm>
            <a:off x="645142" y="1358663"/>
            <a:ext cx="4786026" cy="1997919"/>
          </a:xfrm>
          <a:prstGeom prst="rect">
            <a:avLst/>
          </a:prstGeom>
        </p:spPr>
        <p:txBody>
          <a:bodyPr wrap="square">
            <a:spAutoFit/>
          </a:bodyPr>
          <a:lstStyle/>
          <a:p>
            <a:pPr marL="285750" indent="-285750">
              <a:lnSpc>
                <a:spcPct val="150000"/>
              </a:lnSpc>
              <a:buFont typeface="Arial" panose="020B0604020202020204" pitchFamily="34" charset="0"/>
              <a:buChar char="•"/>
              <a:defRPr/>
            </a:pPr>
            <a:r>
              <a:rPr lang="de-DE" sz="1400" dirty="0">
                <a:solidFill>
                  <a:schemeClr val="bg1"/>
                </a:solidFill>
              </a:rPr>
              <a:t>Aktueller Prozess Wechsel DKV zu Globality</a:t>
            </a:r>
          </a:p>
          <a:p>
            <a:pPr marL="285750" indent="-285750">
              <a:lnSpc>
                <a:spcPct val="150000"/>
              </a:lnSpc>
              <a:buFont typeface="Arial" panose="020B0604020202020204" pitchFamily="34" charset="0"/>
              <a:buChar char="•"/>
              <a:defRPr/>
            </a:pPr>
            <a:r>
              <a:rPr lang="de-DE" sz="1400" dirty="0">
                <a:solidFill>
                  <a:schemeClr val="bg1"/>
                </a:solidFill>
              </a:rPr>
              <a:t>Wechselrecht aus Altverträgen Globality zu DKV</a:t>
            </a:r>
          </a:p>
          <a:p>
            <a:pPr marL="285750" indent="-285750">
              <a:lnSpc>
                <a:spcPct val="150000"/>
              </a:lnSpc>
              <a:buFont typeface="Arial" panose="020B0604020202020204" pitchFamily="34" charset="0"/>
              <a:buChar char="•"/>
              <a:defRPr/>
            </a:pPr>
            <a:r>
              <a:rPr lang="en-GB" sz="1400" dirty="0" err="1">
                <a:solidFill>
                  <a:schemeClr val="bg1"/>
                </a:solidFill>
              </a:rPr>
              <a:t>Pflegepflichtversicherung</a:t>
            </a:r>
            <a:r>
              <a:rPr lang="en-GB" sz="1400" dirty="0">
                <a:solidFill>
                  <a:schemeClr val="bg1"/>
                </a:solidFill>
              </a:rPr>
              <a:t> – </a:t>
            </a:r>
            <a:r>
              <a:rPr lang="en-GB" sz="1400" dirty="0" err="1">
                <a:solidFill>
                  <a:schemeClr val="bg1"/>
                </a:solidFill>
              </a:rPr>
              <a:t>Wann</a:t>
            </a:r>
            <a:r>
              <a:rPr lang="en-GB" sz="1400" dirty="0">
                <a:solidFill>
                  <a:schemeClr val="bg1"/>
                </a:solidFill>
              </a:rPr>
              <a:t> </a:t>
            </a:r>
            <a:r>
              <a:rPr lang="en-GB" sz="1400" dirty="0" err="1">
                <a:solidFill>
                  <a:schemeClr val="bg1"/>
                </a:solidFill>
              </a:rPr>
              <a:t>ist</a:t>
            </a:r>
            <a:r>
              <a:rPr lang="en-GB" sz="1400" dirty="0">
                <a:solidFill>
                  <a:schemeClr val="bg1"/>
                </a:solidFill>
              </a:rPr>
              <a:t> </a:t>
            </a:r>
            <a:r>
              <a:rPr lang="en-GB" sz="1400" dirty="0" err="1">
                <a:solidFill>
                  <a:schemeClr val="bg1"/>
                </a:solidFill>
              </a:rPr>
              <a:t>sie</a:t>
            </a:r>
            <a:r>
              <a:rPr lang="en-GB" sz="1400" dirty="0">
                <a:solidFill>
                  <a:schemeClr val="bg1"/>
                </a:solidFill>
              </a:rPr>
              <a:t> </a:t>
            </a:r>
            <a:r>
              <a:rPr lang="en-GB" sz="1400" dirty="0" err="1">
                <a:solidFill>
                  <a:schemeClr val="bg1"/>
                </a:solidFill>
              </a:rPr>
              <a:t>erforderlich</a:t>
            </a:r>
            <a:r>
              <a:rPr lang="en-GB" sz="1400" dirty="0">
                <a:solidFill>
                  <a:schemeClr val="bg1"/>
                </a:solidFill>
              </a:rPr>
              <a:t>?</a:t>
            </a:r>
            <a:endParaRPr lang="de-DE" sz="1400" dirty="0">
              <a:solidFill>
                <a:schemeClr val="bg1"/>
              </a:solidFill>
            </a:endParaRPr>
          </a:p>
          <a:p>
            <a:pPr marL="285750" indent="-285750">
              <a:lnSpc>
                <a:spcPct val="150000"/>
              </a:lnSpc>
              <a:buFont typeface="Arial" panose="020B0604020202020204" pitchFamily="34" charset="0"/>
              <a:buChar char="•"/>
              <a:defRPr/>
            </a:pPr>
            <a:r>
              <a:rPr lang="de-DE" sz="1400" dirty="0">
                <a:solidFill>
                  <a:schemeClr val="bg1"/>
                </a:solidFill>
              </a:rPr>
              <a:t>Prozess PPV für Impats - Einzelgeschäft</a:t>
            </a:r>
          </a:p>
          <a:p>
            <a:pPr>
              <a:lnSpc>
                <a:spcPct val="150000"/>
              </a:lnSpc>
              <a:defRPr/>
            </a:pPr>
            <a:endParaRPr lang="de-DE" sz="1400" dirty="0">
              <a:solidFill>
                <a:schemeClr val="bg1"/>
              </a:solidFill>
            </a:endParaRPr>
          </a:p>
          <a:p>
            <a:pPr>
              <a:lnSpc>
                <a:spcPct val="150000"/>
              </a:lnSpc>
              <a:defRPr/>
            </a:pPr>
            <a:r>
              <a:rPr lang="de-DE" sz="1400" dirty="0">
                <a:solidFill>
                  <a:schemeClr val="bg1"/>
                </a:solidFill>
              </a:rPr>
              <a:t>	</a:t>
            </a:r>
          </a:p>
        </p:txBody>
      </p:sp>
    </p:spTree>
    <p:extLst>
      <p:ext uri="{BB962C8B-B14F-4D97-AF65-F5344CB8AC3E}">
        <p14:creationId xmlns:p14="http://schemas.microsoft.com/office/powerpoint/2010/main" val="209395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C544151-FB30-D742-BD51-4CD303E2F87B}"/>
              </a:ext>
            </a:extLst>
          </p:cNvPr>
          <p:cNvSpPr txBox="1">
            <a:spLocks/>
          </p:cNvSpPr>
          <p:nvPr/>
        </p:nvSpPr>
        <p:spPr bwMode="auto">
          <a:xfrm>
            <a:off x="0" y="1886723"/>
            <a:ext cx="9144000"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150000"/>
              </a:lnSpc>
              <a:buNone/>
              <a:defRPr/>
            </a:pPr>
            <a:r>
              <a:rPr lang="de-DE" sz="2800" dirty="0">
                <a:solidFill>
                  <a:schemeClr val="bg1"/>
                </a:solidFill>
              </a:rPr>
              <a:t>Aktueller Prozess Wechsel DKV zu Globality</a:t>
            </a:r>
          </a:p>
        </p:txBody>
      </p:sp>
    </p:spTree>
    <p:extLst>
      <p:ext uri="{BB962C8B-B14F-4D97-AF65-F5344CB8AC3E}">
        <p14:creationId xmlns:p14="http://schemas.microsoft.com/office/powerpoint/2010/main" val="213989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1"/>
          <p:cNvSpPr txBox="1">
            <a:spLocks/>
          </p:cNvSpPr>
          <p:nvPr/>
        </p:nvSpPr>
        <p:spPr bwMode="auto">
          <a:xfrm>
            <a:off x="360000" y="270000"/>
            <a:ext cx="8498858"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ct val="0"/>
              </a:spcBef>
              <a:buFontTx/>
              <a:buNone/>
            </a:pPr>
            <a:r>
              <a:rPr lang="de-DE" altLang="de-DE" sz="2100" dirty="0">
                <a:solidFill>
                  <a:schemeClr val="tx2"/>
                </a:solidFill>
              </a:rPr>
              <a:t>Wechsel DKV zu Globality – Was gibt es zu beachten?</a:t>
            </a:r>
          </a:p>
        </p:txBody>
      </p:sp>
      <p:pic>
        <p:nvPicPr>
          <p:cNvPr id="4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0" y="3589046"/>
            <a:ext cx="1895711" cy="131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9365" y="730286"/>
            <a:ext cx="6879478" cy="3416320"/>
          </a:xfrm>
          <a:prstGeom prst="rect">
            <a:avLst/>
          </a:prstGeom>
          <a:noFill/>
        </p:spPr>
        <p:txBody>
          <a:bodyPr wrap="square" rtlCol="0">
            <a:spAutoFit/>
          </a:bodyPr>
          <a:lstStyle/>
          <a:p>
            <a:pPr marL="285750" indent="-285750">
              <a:buFont typeface="Arial" panose="020B0604020202020204" pitchFamily="34" charset="0"/>
              <a:buChar char="•"/>
            </a:pPr>
            <a:r>
              <a:rPr lang="de-DE" sz="1200" dirty="0"/>
              <a:t> Mindestversicherungsdauer bei DKV: 1 Jahr </a:t>
            </a:r>
          </a:p>
          <a:p>
            <a:pPr marL="285750" indent="-285750">
              <a:buFont typeface="Arial" panose="020B0604020202020204" pitchFamily="34" charset="0"/>
              <a:buChar char="•"/>
            </a:pPr>
            <a:endParaRPr lang="de-DE" sz="1200" dirty="0"/>
          </a:p>
          <a:p>
            <a:pPr marL="285750" indent="-285750">
              <a:buFont typeface="Arial" panose="020B0604020202020204" pitchFamily="34" charset="0"/>
              <a:buChar char="•"/>
            </a:pPr>
            <a:r>
              <a:rPr lang="de-DE" sz="1200" dirty="0"/>
              <a:t>Aktuelle Versicherung in einem der folgenden bestandsstärksten DKV-Tarife:                		 BMK – BME – BM5 – M-Top – M4BR4 – BM4 – K2B+ZPL – BM2 – K95 </a:t>
            </a:r>
          </a:p>
          <a:p>
            <a:pPr marL="285750" indent="-285750">
              <a:buFont typeface="Arial" panose="020B0604020202020204" pitchFamily="34" charset="0"/>
              <a:buChar char="•"/>
            </a:pPr>
            <a:endParaRPr lang="de-DE" sz="1200" dirty="0"/>
          </a:p>
          <a:p>
            <a:pPr marL="285750" indent="-285750">
              <a:buFont typeface="Arial" panose="020B0604020202020204" pitchFamily="34" charset="0"/>
              <a:buChar char="•"/>
            </a:pPr>
            <a:r>
              <a:rPr lang="de-DE" sz="1200" dirty="0"/>
              <a:t>Höchstversicherungsalter: 64 Jahre </a:t>
            </a:r>
          </a:p>
          <a:p>
            <a:pPr marL="285750" indent="-285750">
              <a:buFont typeface="Arial" panose="020B0604020202020204" pitchFamily="34" charset="0"/>
              <a:buChar char="•"/>
            </a:pPr>
            <a:endParaRPr lang="de-DE" sz="1200" dirty="0"/>
          </a:p>
          <a:p>
            <a:pPr marL="285750" indent="-285750">
              <a:buFont typeface="Arial" panose="020B0604020202020204" pitchFamily="34" charset="0"/>
              <a:buChar char="•"/>
            </a:pPr>
            <a:r>
              <a:rPr lang="de-DE" sz="1200" dirty="0"/>
              <a:t>bestehende versicherungsmedizinische Zuschläge und/oder Leistungsausschlüsse werden von Globality Health übernommen</a:t>
            </a:r>
          </a:p>
          <a:p>
            <a:pPr marL="285750" indent="-285750">
              <a:buFont typeface="Arial" panose="020B0604020202020204" pitchFamily="34" charset="0"/>
              <a:buChar char="•"/>
            </a:pPr>
            <a:endParaRPr lang="de-DE" sz="1200" dirty="0"/>
          </a:p>
          <a:p>
            <a:pPr marL="285750" indent="-285750">
              <a:buFont typeface="Arial" panose="020B0604020202020204" pitchFamily="34" charset="0"/>
              <a:buChar char="•"/>
            </a:pPr>
            <a:r>
              <a:rPr lang="de-DE" sz="1200" dirty="0"/>
              <a:t>Wichtiger Hinweis für Kunden: Für erschwernisneutrale Rückkehr zur DKV ist Anwartschaft bei der DKV zwingend notwendig.</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u="sng" dirty="0" err="1"/>
              <a:t>Achtung</a:t>
            </a:r>
            <a:r>
              <a:rPr lang="en-GB" sz="1200" b="1" u="sng" dirty="0"/>
              <a:t>: </a:t>
            </a:r>
            <a:r>
              <a:rPr lang="en-GB" sz="1200" dirty="0" err="1"/>
              <a:t>Es</a:t>
            </a:r>
            <a:r>
              <a:rPr lang="en-GB" sz="1200" dirty="0"/>
              <a:t> </a:t>
            </a:r>
            <a:r>
              <a:rPr lang="en-GB" sz="1200" dirty="0" err="1"/>
              <a:t>wird</a:t>
            </a:r>
            <a:r>
              <a:rPr lang="en-GB" sz="1200" dirty="0"/>
              <a:t> </a:t>
            </a:r>
            <a:r>
              <a:rPr lang="en-GB" sz="1200" dirty="0" err="1"/>
              <a:t>lediglich</a:t>
            </a:r>
            <a:r>
              <a:rPr lang="en-GB" sz="1200" dirty="0"/>
              <a:t> die </a:t>
            </a:r>
            <a:r>
              <a:rPr lang="en-GB" sz="1200" dirty="0" err="1"/>
              <a:t>Gesundheitsprüfung</a:t>
            </a:r>
            <a:r>
              <a:rPr lang="en-GB" sz="1200" dirty="0"/>
              <a:t> </a:t>
            </a:r>
            <a:r>
              <a:rPr lang="en-GB" sz="1200" dirty="0" err="1"/>
              <a:t>umgangen</a:t>
            </a:r>
            <a:r>
              <a:rPr lang="en-GB" sz="1200" dirty="0"/>
              <a:t>. Die </a:t>
            </a:r>
            <a:r>
              <a:rPr lang="en-GB" sz="1200" dirty="0" err="1"/>
              <a:t>Annahmerichtlinien</a:t>
            </a:r>
            <a:r>
              <a:rPr lang="en-GB" sz="1200" dirty="0"/>
              <a:t> </a:t>
            </a:r>
            <a:r>
              <a:rPr lang="en-GB" sz="1200" dirty="0" err="1"/>
              <a:t>hinsichtlich</a:t>
            </a:r>
            <a:r>
              <a:rPr lang="en-GB" sz="1200" dirty="0"/>
              <a:t> </a:t>
            </a:r>
            <a:r>
              <a:rPr lang="en-GB" sz="1200" dirty="0" err="1"/>
              <a:t>nicht</a:t>
            </a:r>
            <a:r>
              <a:rPr lang="en-GB" sz="1200" dirty="0"/>
              <a:t> </a:t>
            </a:r>
            <a:r>
              <a:rPr lang="en-GB" sz="1200" dirty="0" err="1"/>
              <a:t>versicherbarer</a:t>
            </a:r>
            <a:r>
              <a:rPr lang="en-GB" sz="1200" dirty="0"/>
              <a:t> </a:t>
            </a:r>
            <a:r>
              <a:rPr lang="en-GB" sz="1200" dirty="0" err="1"/>
              <a:t>Berufe</a:t>
            </a:r>
            <a:r>
              <a:rPr lang="en-GB" sz="1200" dirty="0"/>
              <a:t> </a:t>
            </a:r>
            <a:r>
              <a:rPr lang="en-GB" sz="1200" dirty="0" err="1"/>
              <a:t>oder</a:t>
            </a:r>
            <a:r>
              <a:rPr lang="en-GB" sz="1200" dirty="0"/>
              <a:t> </a:t>
            </a:r>
            <a:r>
              <a:rPr lang="en-GB" sz="1200" dirty="0" err="1"/>
              <a:t>Länderkonstellationen</a:t>
            </a:r>
            <a:r>
              <a:rPr lang="en-GB" sz="1200" dirty="0"/>
              <a:t> </a:t>
            </a:r>
            <a:r>
              <a:rPr lang="en-GB" sz="1200" dirty="0" err="1"/>
              <a:t>behalten</a:t>
            </a:r>
            <a:r>
              <a:rPr lang="en-GB" sz="1200" dirty="0"/>
              <a:t> </a:t>
            </a:r>
            <a:r>
              <a:rPr lang="en-GB" sz="1200" dirty="0" err="1"/>
              <a:t>auch</a:t>
            </a:r>
            <a:r>
              <a:rPr lang="en-GB" sz="1200" dirty="0"/>
              <a:t> </a:t>
            </a:r>
            <a:r>
              <a:rPr lang="en-GB" sz="1200" dirty="0" err="1"/>
              <a:t>für</a:t>
            </a:r>
            <a:r>
              <a:rPr lang="en-GB" sz="1200" dirty="0"/>
              <a:t> </a:t>
            </a:r>
            <a:r>
              <a:rPr lang="en-GB" sz="1200" dirty="0" err="1"/>
              <a:t>Wechsel</a:t>
            </a:r>
            <a:r>
              <a:rPr lang="en-GB" sz="1200" dirty="0"/>
              <a:t> von der DKV </a:t>
            </a:r>
            <a:r>
              <a:rPr lang="en-GB" sz="1200" dirty="0" err="1"/>
              <a:t>ihre</a:t>
            </a:r>
            <a:r>
              <a:rPr lang="en-GB" sz="1200" dirty="0"/>
              <a:t> </a:t>
            </a:r>
            <a:r>
              <a:rPr lang="en-GB" sz="1200" dirty="0" err="1"/>
              <a:t>Gültigkeit</a:t>
            </a:r>
            <a:r>
              <a:rPr lang="en-GB" sz="1200" dirty="0"/>
              <a:t>.</a:t>
            </a:r>
            <a:endParaRPr lang="de-DE" sz="1200" dirty="0"/>
          </a:p>
          <a:p>
            <a:r>
              <a:rPr lang="de-DE" sz="1200" dirty="0"/>
              <a:t>	</a:t>
            </a:r>
          </a:p>
          <a:p>
            <a:endParaRPr lang="de-DE" sz="1200" dirty="0"/>
          </a:p>
        </p:txBody>
      </p:sp>
    </p:spTree>
    <p:extLst>
      <p:ext uri="{BB962C8B-B14F-4D97-AF65-F5344CB8AC3E}">
        <p14:creationId xmlns:p14="http://schemas.microsoft.com/office/powerpoint/2010/main" val="101727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txBox="1">
            <a:spLocks/>
          </p:cNvSpPr>
          <p:nvPr/>
        </p:nvSpPr>
        <p:spPr bwMode="auto">
          <a:xfrm>
            <a:off x="360000" y="270000"/>
            <a:ext cx="8498858"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ct val="0"/>
              </a:spcBef>
              <a:buFontTx/>
              <a:buNone/>
            </a:pPr>
            <a:r>
              <a:rPr lang="de-DE" altLang="de-DE" sz="2100" dirty="0">
                <a:solidFill>
                  <a:schemeClr val="tx2"/>
                </a:solidFill>
              </a:rPr>
              <a:t>Wechsel DKV zu Globality – Prozess</a:t>
            </a:r>
          </a:p>
        </p:txBody>
      </p:sp>
      <p:sp>
        <p:nvSpPr>
          <p:cNvPr id="2" name="TextBox 1"/>
          <p:cNvSpPr txBox="1"/>
          <p:nvPr/>
        </p:nvSpPr>
        <p:spPr>
          <a:xfrm>
            <a:off x="423448" y="1067823"/>
            <a:ext cx="8217326" cy="2677656"/>
          </a:xfrm>
          <a:prstGeom prst="rect">
            <a:avLst/>
          </a:prstGeom>
          <a:noFill/>
        </p:spPr>
        <p:txBody>
          <a:bodyPr wrap="square" rtlCol="0">
            <a:spAutoFit/>
          </a:bodyPr>
          <a:lstStyle/>
          <a:p>
            <a:pPr marL="171450" indent="-171450">
              <a:buFont typeface="Arial" panose="020B0604020202020204" pitchFamily="34" charset="0"/>
              <a:buChar char="•"/>
            </a:pPr>
            <a:r>
              <a:rPr lang="de-DE" sz="1200" dirty="0"/>
              <a:t>Globality Health erstellt ein Angebot mit Beitrag entsprechend Alter und Land des künftigen gewöhnlichen Aufenthaltes (Anforderung über: contact@globality-health.com) </a:t>
            </a:r>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Ihr Kunde füllt die erforderlichen Unterlagen (Antrag Globality Health, Formular zur Beantragung des Optionsrechts in einen Individualtarif und A22) aus. </a:t>
            </a:r>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Sie fordern mit dem unterschriebenen A22 im Vertragsservice Gesundheit unter information-ausland@ergo.de die Bescheinigung über den bisherigen Versicherungsschutz Ihres Kunden an </a:t>
            </a:r>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Sie stellen Globality Health unter contact@globality-health.com die vollständigen Unterlagen zur Verfügung. </a:t>
            </a:r>
          </a:p>
          <a:p>
            <a:endParaRPr lang="de-DE" sz="1200" dirty="0"/>
          </a:p>
          <a:p>
            <a:pPr marL="171450" indent="-171450">
              <a:buFont typeface="Arial" panose="020B0604020202020204" pitchFamily="34" charset="0"/>
              <a:buChar char="•"/>
            </a:pPr>
            <a:r>
              <a:rPr lang="de-DE" sz="1200" dirty="0"/>
              <a:t>Nach Vorlage der erforderlichen Dokumente meldet Globality Health den Versicherten im Einzeltarif YouGenio innerhalb von 7 Arbeitstagen an und versendet die Versicherungsdokumente und Beitragsrechnung. </a:t>
            </a:r>
          </a:p>
          <a:p>
            <a:endParaRPr lang="de-DE" sz="1200" dirty="0"/>
          </a:p>
        </p:txBody>
      </p:sp>
      <p:graphicFrame>
        <p:nvGraphicFramePr>
          <p:cNvPr id="3" name="Object 2"/>
          <p:cNvGraphicFramePr>
            <a:graphicFrameLocks noChangeAspect="1"/>
          </p:cNvGraphicFramePr>
          <p:nvPr>
            <p:extLst>
              <p:ext uri="{D42A27DB-BD31-4B8C-83A1-F6EECF244321}">
                <p14:modId xmlns:p14="http://schemas.microsoft.com/office/powerpoint/2010/main" val="3830227866"/>
              </p:ext>
            </p:extLst>
          </p:nvPr>
        </p:nvGraphicFramePr>
        <p:xfrm>
          <a:off x="297641" y="3745479"/>
          <a:ext cx="914400" cy="771525"/>
        </p:xfrm>
        <a:graphic>
          <a:graphicData uri="http://schemas.openxmlformats.org/presentationml/2006/ole">
            <mc:AlternateContent xmlns:mc="http://schemas.openxmlformats.org/markup-compatibility/2006">
              <mc:Choice xmlns:v="urn:schemas-microsoft-com:vml" Requires="v">
                <p:oleObj spid="_x0000_s1046"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297641" y="3745479"/>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43788806"/>
              </p:ext>
            </p:extLst>
          </p:nvPr>
        </p:nvGraphicFramePr>
        <p:xfrm>
          <a:off x="954290" y="3745479"/>
          <a:ext cx="914400" cy="771525"/>
        </p:xfrm>
        <a:graphic>
          <a:graphicData uri="http://schemas.openxmlformats.org/presentationml/2006/ole">
            <mc:AlternateContent xmlns:mc="http://schemas.openxmlformats.org/markup-compatibility/2006">
              <mc:Choice xmlns:v="urn:schemas-microsoft-com:vml" Requires="v">
                <p:oleObj spid="_x0000_s1047"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954290" y="374547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2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C544151-FB30-D742-BD51-4CD303E2F87B}"/>
              </a:ext>
            </a:extLst>
          </p:cNvPr>
          <p:cNvSpPr txBox="1">
            <a:spLocks/>
          </p:cNvSpPr>
          <p:nvPr/>
        </p:nvSpPr>
        <p:spPr bwMode="auto">
          <a:xfrm>
            <a:off x="0" y="1886723"/>
            <a:ext cx="9144000"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150000"/>
              </a:lnSpc>
              <a:buNone/>
              <a:defRPr/>
            </a:pPr>
            <a:r>
              <a:rPr lang="de-DE" sz="2800" dirty="0">
                <a:solidFill>
                  <a:schemeClr val="bg1"/>
                </a:solidFill>
              </a:rPr>
              <a:t>Wechselrecht aus Altverträgen Globality zu DKV</a:t>
            </a:r>
          </a:p>
        </p:txBody>
      </p:sp>
    </p:spTree>
    <p:extLst>
      <p:ext uri="{BB962C8B-B14F-4D97-AF65-F5344CB8AC3E}">
        <p14:creationId xmlns:p14="http://schemas.microsoft.com/office/powerpoint/2010/main" val="172836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txBox="1">
            <a:spLocks/>
          </p:cNvSpPr>
          <p:nvPr/>
        </p:nvSpPr>
        <p:spPr bwMode="auto">
          <a:xfrm>
            <a:off x="360000" y="270000"/>
            <a:ext cx="8498858"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ct val="0"/>
              </a:spcBef>
              <a:buFontTx/>
              <a:buNone/>
            </a:pPr>
            <a:r>
              <a:rPr lang="de-DE" altLang="de-DE" sz="2100" dirty="0">
                <a:solidFill>
                  <a:schemeClr val="tx2"/>
                </a:solidFill>
              </a:rPr>
              <a:t>Wechselrecht aus Altverträgen Globality zu DKV</a:t>
            </a:r>
          </a:p>
        </p:txBody>
      </p:sp>
      <p:sp>
        <p:nvSpPr>
          <p:cNvPr id="2" name="TextBox 1"/>
          <p:cNvSpPr txBox="1"/>
          <p:nvPr/>
        </p:nvSpPr>
        <p:spPr>
          <a:xfrm>
            <a:off x="423448" y="1067823"/>
            <a:ext cx="8217326" cy="1384995"/>
          </a:xfrm>
          <a:prstGeom prst="rect">
            <a:avLst/>
          </a:prstGeom>
          <a:noFill/>
        </p:spPr>
        <p:txBody>
          <a:bodyPr wrap="square" rtlCol="0">
            <a:spAutoFit/>
          </a:bodyPr>
          <a:lstStyle/>
          <a:p>
            <a:pPr marL="171450" indent="-171450">
              <a:buFont typeface="Arial" panose="020B0604020202020204" pitchFamily="34" charset="0"/>
              <a:buChar char="•"/>
            </a:pPr>
            <a:r>
              <a:rPr lang="de-DE" sz="1200" dirty="0"/>
              <a:t>Alte Gruppenverträge enthalten bei Globality zum Teil noch ein Fortführungsrecht für die DKV.</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err="1"/>
              <a:t>Diese</a:t>
            </a:r>
            <a:r>
              <a:rPr lang="en-GB" sz="1200" dirty="0"/>
              <a:t> </a:t>
            </a:r>
            <a:r>
              <a:rPr lang="en-GB" sz="1200" dirty="0" err="1"/>
              <a:t>Fortführungsrecht</a:t>
            </a:r>
            <a:r>
              <a:rPr lang="en-GB" sz="1200" dirty="0"/>
              <a:t> </a:t>
            </a:r>
            <a:r>
              <a:rPr lang="en-GB" sz="1200" dirty="0" err="1"/>
              <a:t>kann</a:t>
            </a:r>
            <a:r>
              <a:rPr lang="en-GB" sz="1200" dirty="0"/>
              <a:t> </a:t>
            </a:r>
            <a:r>
              <a:rPr lang="en-GB" sz="1200" dirty="0" err="1"/>
              <a:t>für</a:t>
            </a:r>
            <a:r>
              <a:rPr lang="en-GB" sz="1200" dirty="0"/>
              <a:t> </a:t>
            </a:r>
            <a:r>
              <a:rPr lang="en-GB" sz="1200" dirty="0" err="1"/>
              <a:t>neue</a:t>
            </a:r>
            <a:r>
              <a:rPr lang="en-GB" sz="1200" dirty="0"/>
              <a:t> </a:t>
            </a:r>
            <a:r>
              <a:rPr lang="en-GB" sz="1200" dirty="0" err="1"/>
              <a:t>Gruppenverträge</a:t>
            </a:r>
            <a:r>
              <a:rPr lang="en-GB" sz="1200" dirty="0"/>
              <a:t> </a:t>
            </a:r>
            <a:r>
              <a:rPr lang="en-GB" sz="1200" dirty="0" err="1"/>
              <a:t>derzeit</a:t>
            </a:r>
            <a:r>
              <a:rPr lang="en-GB" sz="1200" dirty="0"/>
              <a:t> </a:t>
            </a:r>
            <a:r>
              <a:rPr lang="en-GB" sz="1200" dirty="0" err="1"/>
              <a:t>leider</a:t>
            </a:r>
            <a:r>
              <a:rPr lang="en-GB" sz="1200" dirty="0"/>
              <a:t> </a:t>
            </a:r>
            <a:r>
              <a:rPr lang="en-GB" sz="1200" dirty="0" err="1"/>
              <a:t>nicht</a:t>
            </a:r>
            <a:r>
              <a:rPr lang="en-GB" sz="1200" dirty="0"/>
              <a:t> </a:t>
            </a:r>
            <a:r>
              <a:rPr lang="en-GB" sz="1200" dirty="0" err="1"/>
              <a:t>mehr</a:t>
            </a:r>
            <a:r>
              <a:rPr lang="en-GB" sz="1200" dirty="0"/>
              <a:t> </a:t>
            </a:r>
            <a:r>
              <a:rPr lang="en-GB" sz="1200" dirty="0" err="1"/>
              <a:t>angeboten</a:t>
            </a:r>
            <a:r>
              <a:rPr lang="en-GB" sz="1200" dirty="0"/>
              <a:t> </a:t>
            </a:r>
            <a:r>
              <a:rPr lang="en-GB" sz="1200" dirty="0" err="1"/>
              <a:t>werden</a:t>
            </a:r>
            <a:r>
              <a:rPr lang="en-GB" sz="1200" dirty="0"/>
              <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Um </a:t>
            </a:r>
            <a:r>
              <a:rPr lang="en-GB" sz="1200" dirty="0" err="1"/>
              <a:t>einen</a:t>
            </a:r>
            <a:r>
              <a:rPr lang="en-GB" sz="1200" dirty="0"/>
              <a:t> </a:t>
            </a:r>
            <a:r>
              <a:rPr lang="en-GB" sz="1200" dirty="0" err="1"/>
              <a:t>Wechsel</a:t>
            </a:r>
            <a:r>
              <a:rPr lang="en-GB" sz="1200" dirty="0"/>
              <a:t> von Globality </a:t>
            </a:r>
            <a:r>
              <a:rPr lang="en-GB" sz="1200" dirty="0" err="1"/>
              <a:t>zur</a:t>
            </a:r>
            <a:r>
              <a:rPr lang="en-GB" sz="1200" dirty="0"/>
              <a:t> DKV </a:t>
            </a:r>
            <a:r>
              <a:rPr lang="en-GB" sz="1200" dirty="0" err="1"/>
              <a:t>ohne</a:t>
            </a:r>
            <a:r>
              <a:rPr lang="en-GB" sz="1200" dirty="0"/>
              <a:t> </a:t>
            </a:r>
            <a:r>
              <a:rPr lang="en-GB" sz="1200" dirty="0" err="1"/>
              <a:t>Gesundheitsprüfung</a:t>
            </a:r>
            <a:r>
              <a:rPr lang="en-GB" sz="1200" dirty="0"/>
              <a:t> </a:t>
            </a:r>
            <a:r>
              <a:rPr lang="en-GB" sz="1200" dirty="0" err="1"/>
              <a:t>durchführen</a:t>
            </a:r>
            <a:r>
              <a:rPr lang="en-GB" sz="1200" dirty="0"/>
              <a:t> </a:t>
            </a:r>
            <a:r>
              <a:rPr lang="en-GB" sz="1200" dirty="0" err="1"/>
              <a:t>zu</a:t>
            </a:r>
            <a:r>
              <a:rPr lang="en-GB" sz="1200" dirty="0"/>
              <a:t> </a:t>
            </a:r>
            <a:r>
              <a:rPr lang="en-GB" sz="1200" dirty="0" err="1"/>
              <a:t>können</a:t>
            </a:r>
            <a:r>
              <a:rPr lang="en-GB" sz="1200" dirty="0"/>
              <a:t>, </a:t>
            </a:r>
            <a:r>
              <a:rPr lang="en-GB" sz="1200" dirty="0" err="1"/>
              <a:t>benötigt</a:t>
            </a:r>
            <a:r>
              <a:rPr lang="en-GB" sz="1200" dirty="0"/>
              <a:t> der </a:t>
            </a:r>
            <a:r>
              <a:rPr lang="en-GB" sz="1200" dirty="0" err="1"/>
              <a:t>Versicherte</a:t>
            </a:r>
            <a:r>
              <a:rPr lang="en-GB" sz="1200" dirty="0"/>
              <a:t> </a:t>
            </a:r>
            <a:r>
              <a:rPr lang="en-GB" sz="1200" dirty="0" err="1"/>
              <a:t>eine</a:t>
            </a:r>
            <a:r>
              <a:rPr lang="en-GB" sz="1200" dirty="0"/>
              <a:t> </a:t>
            </a:r>
            <a:r>
              <a:rPr lang="en-GB" sz="1200" dirty="0" err="1"/>
              <a:t>Versicherungszeitenbescheinigung</a:t>
            </a:r>
            <a:r>
              <a:rPr lang="en-GB" sz="1200" dirty="0"/>
              <a:t> von Globality (A102).</a:t>
            </a:r>
            <a:endParaRPr lang="de-DE" sz="1200" dirty="0"/>
          </a:p>
          <a:p>
            <a:endParaRPr lang="de-DE" sz="1200" dirty="0"/>
          </a:p>
        </p:txBody>
      </p:sp>
      <p:graphicFrame>
        <p:nvGraphicFramePr>
          <p:cNvPr id="3" name="Object 2"/>
          <p:cNvGraphicFramePr>
            <a:graphicFrameLocks noChangeAspect="1"/>
          </p:cNvGraphicFramePr>
          <p:nvPr>
            <p:extLst>
              <p:ext uri="{D42A27DB-BD31-4B8C-83A1-F6EECF244321}">
                <p14:modId xmlns:p14="http://schemas.microsoft.com/office/powerpoint/2010/main" val="2863847227"/>
              </p:ext>
            </p:extLst>
          </p:nvPr>
        </p:nvGraphicFramePr>
        <p:xfrm>
          <a:off x="360000" y="2481555"/>
          <a:ext cx="914400" cy="771525"/>
        </p:xfrm>
        <a:graphic>
          <a:graphicData uri="http://schemas.openxmlformats.org/presentationml/2006/ole">
            <mc:AlternateContent xmlns:mc="http://schemas.openxmlformats.org/markup-compatibility/2006">
              <mc:Choice xmlns:v="urn:schemas-microsoft-com:vml" Requires="v">
                <p:oleObj spid="_x0000_s2061"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360000" y="248155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8652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974F6F5-CCAE-5E4E-9493-BF6A623C5701}"/>
              </a:ext>
            </a:extLst>
          </p:cNvPr>
          <p:cNvSpPr txBox="1">
            <a:spLocks/>
          </p:cNvSpPr>
          <p:nvPr/>
        </p:nvSpPr>
        <p:spPr bwMode="auto">
          <a:xfrm>
            <a:off x="0" y="1886723"/>
            <a:ext cx="9144000"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de-DE"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Pflegepflichtversicherung – Wann ist sie erforderlich?</a:t>
            </a:r>
          </a:p>
          <a:p>
            <a:pPr marL="0" marR="0" lvl="0" indent="0" algn="ctr" defTabSz="457200" rtl="0" eaLnBrk="1" fontAlgn="auto" latinLnBrk="0" hangingPunct="1">
              <a:lnSpc>
                <a:spcPct val="110000"/>
              </a:lnSpc>
              <a:spcBef>
                <a:spcPct val="0"/>
              </a:spcBef>
              <a:spcAft>
                <a:spcPts val="0"/>
              </a:spcAft>
              <a:buClrTx/>
              <a:buSzTx/>
              <a:buFontTx/>
              <a:buNone/>
              <a:tabLst/>
              <a:defRPr/>
            </a:pPr>
            <a:endParaRPr kumimoji="0" lang="de-DE" altLang="de-DE"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680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1"/>
          <p:cNvSpPr txBox="1">
            <a:spLocks/>
          </p:cNvSpPr>
          <p:nvPr/>
        </p:nvSpPr>
        <p:spPr bwMode="auto">
          <a:xfrm>
            <a:off x="360000" y="270000"/>
            <a:ext cx="8498858" cy="48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de-DE" altLang="de-DE" sz="2100" b="0" i="0" u="none" strike="noStrike" kern="1200" cap="none" spc="0" normalizeH="0" baseline="0" noProof="0" dirty="0">
                <a:ln>
                  <a:noFill/>
                </a:ln>
                <a:solidFill>
                  <a:srgbClr val="86A20C"/>
                </a:solidFill>
                <a:effectLst/>
                <a:uLnTx/>
                <a:uFillTx/>
                <a:latin typeface="Calibri" panose="020F0502020204030204" pitchFamily="34" charset="0"/>
                <a:ea typeface="ＭＳ Ｐゴシック" panose="020B0600070205080204" pitchFamily="34" charset="-128"/>
                <a:cs typeface="+mn-cs"/>
              </a:rPr>
              <a:t>Wann ist eine Pflegepflichtversicherung (PPV) in Deutschland notwendig? </a:t>
            </a:r>
          </a:p>
        </p:txBody>
      </p:sp>
      <p:grpSp>
        <p:nvGrpSpPr>
          <p:cNvPr id="7" name="Group 6"/>
          <p:cNvGrpSpPr/>
          <p:nvPr/>
        </p:nvGrpSpPr>
        <p:grpSpPr>
          <a:xfrm>
            <a:off x="433587" y="1127458"/>
            <a:ext cx="2288781" cy="577354"/>
            <a:chOff x="2545901" y="104187"/>
            <a:chExt cx="2280096" cy="1027842"/>
          </a:xfrm>
        </p:grpSpPr>
        <p:sp>
          <p:nvSpPr>
            <p:cNvPr id="8" name="Rounded Rectangle 7"/>
            <p:cNvSpPr/>
            <p:nvPr/>
          </p:nvSpPr>
          <p:spPr>
            <a:xfrm>
              <a:off x="2545901" y="104187"/>
              <a:ext cx="2280096" cy="10278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2596076" y="154362"/>
              <a:ext cx="2179746" cy="927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Herkunftsland = EU/EWR</a:t>
              </a:r>
              <a:endParaRPr kumimoji="0" lang="de-DE"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0" name="Group 9"/>
          <p:cNvGrpSpPr/>
          <p:nvPr/>
        </p:nvGrpSpPr>
        <p:grpSpPr>
          <a:xfrm>
            <a:off x="433586" y="2479260"/>
            <a:ext cx="2288781" cy="577354"/>
            <a:chOff x="2545901" y="104187"/>
            <a:chExt cx="2280096" cy="1027842"/>
          </a:xfrm>
        </p:grpSpPr>
        <p:sp>
          <p:nvSpPr>
            <p:cNvPr id="11" name="Rounded Rectangle 10"/>
            <p:cNvSpPr/>
            <p:nvPr/>
          </p:nvSpPr>
          <p:spPr>
            <a:xfrm>
              <a:off x="2545901" y="104187"/>
              <a:ext cx="2280096" cy="10278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2596076" y="154362"/>
              <a:ext cx="2179746" cy="927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Befristeter Aufenthalt bis zu 12 Monaten?</a:t>
              </a:r>
              <a:endParaRPr kumimoji="0" lang="de-DE"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8" name="Rounded Rectangle 36">
            <a:extLst>
              <a:ext uri="{FF2B5EF4-FFF2-40B4-BE49-F238E27FC236}">
                <a16:creationId xmlns:a16="http://schemas.microsoft.com/office/drawing/2014/main" id="{91156183-3A3C-8E48-8A3B-800F305E8DC8}"/>
              </a:ext>
            </a:extLst>
          </p:cNvPr>
          <p:cNvSpPr/>
          <p:nvPr/>
        </p:nvSpPr>
        <p:spPr bwMode="auto">
          <a:xfrm>
            <a:off x="436042" y="3582880"/>
            <a:ext cx="2286327" cy="571887"/>
          </a:xfrm>
          <a:prstGeom prst="roundRect">
            <a:avLst>
              <a:gd name="adj" fmla="val 7636"/>
            </a:avLst>
          </a:prstGeom>
          <a:solidFill>
            <a:schemeClr val="bg1"/>
          </a:solid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5"/>
          <p:cNvSpPr txBox="1"/>
          <p:nvPr/>
        </p:nvSpPr>
        <p:spPr bwMode="auto">
          <a:xfrm>
            <a:off x="513253" y="3582880"/>
            <a:ext cx="2211571" cy="563431"/>
          </a:xfrm>
          <a:prstGeom prst="rect">
            <a:avLst/>
          </a:prstGeom>
          <a:noFill/>
        </p:spPr>
        <p:style>
          <a:lnRef idx="0">
            <a:scrgbClr r="0" g="0" b="0"/>
          </a:lnRef>
          <a:fillRef idx="0">
            <a:scrgbClr r="0" g="0" b="0"/>
          </a:fillRef>
          <a:effectRef idx="0">
            <a:scrgbClr r="0" g="0" b="0"/>
          </a:effectRef>
          <a:fontRef idx="minor">
            <a:schemeClr val="lt1"/>
          </a:fontRef>
        </p:style>
        <p:txBody>
          <a:bodyPr lIns="34290" rIns="34290" spcCol="1270" anchor="ctr"/>
          <a:lstStyle/>
          <a:p>
            <a:pPr marL="0" marR="0" lvl="0" indent="0" algn="ctr" defTabSz="400050" rtl="0" eaLnBrk="1" fontAlgn="auto" latinLnBrk="0" hangingPunct="1">
              <a:lnSpc>
                <a:spcPct val="90000"/>
              </a:lnSpc>
              <a:spcBef>
                <a:spcPts val="0"/>
              </a:spcBef>
              <a:spcAft>
                <a:spcPct val="35000"/>
              </a:spcAft>
              <a:buClrTx/>
              <a:buSzTx/>
              <a:buFontTx/>
              <a:buNone/>
              <a:tabLst/>
              <a:defRPr/>
            </a:pPr>
            <a:r>
              <a:rPr kumimoji="0" lang="de-DE" altLang="en-US" sz="1000" b="0" i="0" u="none" strike="noStrike" kern="1200" cap="none" spc="0" normalizeH="0" baseline="0" noProof="0" dirty="0">
                <a:ln>
                  <a:noFill/>
                </a:ln>
                <a:solidFill>
                  <a:srgbClr val="000000"/>
                </a:solidFill>
                <a:effectLst/>
                <a:uLnTx/>
                <a:uFillTx/>
                <a:latin typeface="Calibri" panose="020F0502020204030204"/>
                <a:ea typeface="+mn-ea"/>
                <a:cs typeface="+mn-cs"/>
              </a:rPr>
              <a:t>Abschluss einer PPV erforderlich</a:t>
            </a:r>
          </a:p>
        </p:txBody>
      </p:sp>
      <p:sp>
        <p:nvSpPr>
          <p:cNvPr id="22" name="Rounded Rectangle 36">
            <a:extLst>
              <a:ext uri="{FF2B5EF4-FFF2-40B4-BE49-F238E27FC236}">
                <a16:creationId xmlns:a16="http://schemas.microsoft.com/office/drawing/2014/main" id="{91156183-3A3C-8E48-8A3B-800F305E8DC8}"/>
              </a:ext>
            </a:extLst>
          </p:cNvPr>
          <p:cNvSpPr/>
          <p:nvPr/>
        </p:nvSpPr>
        <p:spPr bwMode="auto">
          <a:xfrm>
            <a:off x="3730010" y="1145887"/>
            <a:ext cx="2286327" cy="540070"/>
          </a:xfrm>
          <a:prstGeom prst="roundRect">
            <a:avLst>
              <a:gd name="adj" fmla="val 7636"/>
            </a:avLst>
          </a:prstGeom>
          <a:solidFill>
            <a:schemeClr val="bg1"/>
          </a:solid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5"/>
          <p:cNvSpPr txBox="1"/>
          <p:nvPr/>
        </p:nvSpPr>
        <p:spPr bwMode="auto">
          <a:xfrm>
            <a:off x="3807221" y="1145886"/>
            <a:ext cx="2211571" cy="532085"/>
          </a:xfrm>
          <a:prstGeom prst="rect">
            <a:avLst/>
          </a:prstGeom>
          <a:noFill/>
        </p:spPr>
        <p:style>
          <a:lnRef idx="0">
            <a:scrgbClr r="0" g="0" b="0"/>
          </a:lnRef>
          <a:fillRef idx="0">
            <a:scrgbClr r="0" g="0" b="0"/>
          </a:fillRef>
          <a:effectRef idx="0">
            <a:scrgbClr r="0" g="0" b="0"/>
          </a:effectRef>
          <a:fontRef idx="minor">
            <a:schemeClr val="lt1"/>
          </a:fontRef>
        </p:style>
        <p:txBody>
          <a:bodyPr lIns="34290" rIns="34290" spcCol="1270" anchor="ctr"/>
          <a:lstStyle/>
          <a:p>
            <a:pPr marL="0" marR="0" lvl="0" indent="0" algn="ctr" defTabSz="400050" rtl="0" eaLnBrk="1" fontAlgn="auto" latinLnBrk="0" hangingPunct="1">
              <a:lnSpc>
                <a:spcPct val="90000"/>
              </a:lnSpc>
              <a:spcBef>
                <a:spcPts val="0"/>
              </a:spcBef>
              <a:spcAft>
                <a:spcPct val="35000"/>
              </a:spcAft>
              <a:buClrTx/>
              <a:buSzTx/>
              <a:buFontTx/>
              <a:buNone/>
              <a:tabLst/>
              <a:defRPr/>
            </a:pPr>
            <a:r>
              <a:rPr kumimoji="0" lang="de-DE" altLang="en-US" sz="1000" b="0" i="0" u="none" strike="noStrike" kern="1200" cap="none" spc="0" normalizeH="0" baseline="0" noProof="0" dirty="0">
                <a:ln>
                  <a:noFill/>
                </a:ln>
                <a:solidFill>
                  <a:srgbClr val="000000"/>
                </a:solidFill>
                <a:effectLst/>
                <a:uLnTx/>
                <a:uFillTx/>
                <a:latin typeface="Calibri" panose="020F0502020204030204"/>
                <a:ea typeface="+mn-ea"/>
                <a:cs typeface="+mn-cs"/>
              </a:rPr>
              <a:t>Es wird keine PPV über die DKV AG angeboten.</a:t>
            </a:r>
          </a:p>
        </p:txBody>
      </p:sp>
      <p:sp>
        <p:nvSpPr>
          <p:cNvPr id="24" name="Rounded Rectangle 36">
            <a:extLst>
              <a:ext uri="{FF2B5EF4-FFF2-40B4-BE49-F238E27FC236}">
                <a16:creationId xmlns:a16="http://schemas.microsoft.com/office/drawing/2014/main" id="{91156183-3A3C-8E48-8A3B-800F305E8DC8}"/>
              </a:ext>
            </a:extLst>
          </p:cNvPr>
          <p:cNvSpPr/>
          <p:nvPr/>
        </p:nvSpPr>
        <p:spPr bwMode="auto">
          <a:xfrm>
            <a:off x="3730010" y="2517587"/>
            <a:ext cx="2286327" cy="540070"/>
          </a:xfrm>
          <a:prstGeom prst="roundRect">
            <a:avLst>
              <a:gd name="adj" fmla="val 7636"/>
            </a:avLst>
          </a:prstGeom>
          <a:solidFill>
            <a:schemeClr val="bg1"/>
          </a:solid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5"/>
          <p:cNvSpPr txBox="1"/>
          <p:nvPr/>
        </p:nvSpPr>
        <p:spPr bwMode="auto">
          <a:xfrm>
            <a:off x="3807221" y="2517586"/>
            <a:ext cx="2211571" cy="532085"/>
          </a:xfrm>
          <a:prstGeom prst="rect">
            <a:avLst/>
          </a:prstGeom>
          <a:noFill/>
        </p:spPr>
        <p:style>
          <a:lnRef idx="0">
            <a:scrgbClr r="0" g="0" b="0"/>
          </a:lnRef>
          <a:fillRef idx="0">
            <a:scrgbClr r="0" g="0" b="0"/>
          </a:fillRef>
          <a:effectRef idx="0">
            <a:scrgbClr r="0" g="0" b="0"/>
          </a:effectRef>
          <a:fontRef idx="minor">
            <a:schemeClr val="lt1"/>
          </a:fontRef>
        </p:style>
        <p:txBody>
          <a:bodyPr lIns="34290" rIns="34290" spcCol="1270" anchor="ctr"/>
          <a:lstStyle/>
          <a:p>
            <a:pPr marL="0" marR="0" lvl="0" indent="0" algn="ctr" defTabSz="400050" rtl="0" eaLnBrk="1" fontAlgn="auto" latinLnBrk="0" hangingPunct="1">
              <a:lnSpc>
                <a:spcPct val="90000"/>
              </a:lnSpc>
              <a:spcBef>
                <a:spcPts val="0"/>
              </a:spcBef>
              <a:spcAft>
                <a:spcPct val="35000"/>
              </a:spcAft>
              <a:buClrTx/>
              <a:buSzTx/>
              <a:buFontTx/>
              <a:buNone/>
              <a:tabLst/>
              <a:defRPr/>
            </a:pPr>
            <a:r>
              <a:rPr kumimoji="0" lang="de-DE" altLang="en-US" sz="1000" b="0" i="0" u="none" strike="noStrike" kern="1200" cap="none" spc="0" normalizeH="0" baseline="0" noProof="0" dirty="0">
                <a:ln>
                  <a:noFill/>
                </a:ln>
                <a:solidFill>
                  <a:srgbClr val="000000"/>
                </a:solidFill>
                <a:effectLst/>
                <a:uLnTx/>
                <a:uFillTx/>
                <a:latin typeface="Calibri" panose="020F0502020204030204"/>
                <a:ea typeface="+mn-ea"/>
                <a:cs typeface="+mn-cs"/>
              </a:rPr>
              <a:t>Kein Abschluss einer PPV notwendig</a:t>
            </a:r>
          </a:p>
        </p:txBody>
      </p:sp>
      <p:cxnSp>
        <p:nvCxnSpPr>
          <p:cNvPr id="29" name="Straight Arrow Connector 28"/>
          <p:cNvCxnSpPr/>
          <p:nvPr/>
        </p:nvCxnSpPr>
        <p:spPr>
          <a:xfrm>
            <a:off x="1577976" y="1879950"/>
            <a:ext cx="0" cy="430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577976" y="3103869"/>
            <a:ext cx="0" cy="430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91457" y="1972062"/>
            <a:ext cx="4042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A20C"/>
                </a:solidFill>
                <a:effectLst/>
                <a:uLnTx/>
                <a:uFillTx/>
                <a:latin typeface="Calibri" panose="020F0502020204030204"/>
                <a:ea typeface="+mn-ea"/>
                <a:cs typeface="+mn-cs"/>
              </a:rPr>
              <a:t>Nein</a:t>
            </a:r>
          </a:p>
        </p:txBody>
      </p:sp>
      <p:sp>
        <p:nvSpPr>
          <p:cNvPr id="33" name="TextBox 32"/>
          <p:cNvSpPr txBox="1"/>
          <p:nvPr/>
        </p:nvSpPr>
        <p:spPr>
          <a:xfrm>
            <a:off x="1591457" y="3203481"/>
            <a:ext cx="4042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A20C"/>
                </a:solidFill>
                <a:effectLst/>
                <a:uLnTx/>
                <a:uFillTx/>
                <a:latin typeface="Calibri" panose="020F0502020204030204"/>
                <a:ea typeface="+mn-ea"/>
                <a:cs typeface="+mn-cs"/>
              </a:rPr>
              <a:t>Nein</a:t>
            </a:r>
          </a:p>
        </p:txBody>
      </p:sp>
      <p:cxnSp>
        <p:nvCxnSpPr>
          <p:cNvPr id="37" name="Straight Arrow Connector 36"/>
          <p:cNvCxnSpPr/>
          <p:nvPr/>
        </p:nvCxnSpPr>
        <p:spPr>
          <a:xfrm>
            <a:off x="2935859" y="1407825"/>
            <a:ext cx="479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35859" y="2787817"/>
            <a:ext cx="479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37215" y="1439968"/>
            <a:ext cx="27603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A20C"/>
                </a:solidFill>
                <a:effectLst/>
                <a:uLnTx/>
                <a:uFillTx/>
                <a:latin typeface="Calibri" panose="020F0502020204030204"/>
                <a:ea typeface="+mn-ea"/>
                <a:cs typeface="+mn-cs"/>
              </a:rPr>
              <a:t>Ja</a:t>
            </a:r>
          </a:p>
        </p:txBody>
      </p:sp>
      <p:sp>
        <p:nvSpPr>
          <p:cNvPr id="42" name="TextBox 41"/>
          <p:cNvSpPr txBox="1"/>
          <p:nvPr/>
        </p:nvSpPr>
        <p:spPr>
          <a:xfrm>
            <a:off x="3037214" y="2805823"/>
            <a:ext cx="27603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A20C"/>
                </a:solidFill>
                <a:effectLst/>
                <a:uLnTx/>
                <a:uFillTx/>
                <a:latin typeface="Calibri" panose="020F0502020204030204"/>
                <a:ea typeface="+mn-ea"/>
                <a:cs typeface="+mn-cs"/>
              </a:rPr>
              <a:t>Ja</a:t>
            </a:r>
          </a:p>
        </p:txBody>
      </p:sp>
      <p:sp>
        <p:nvSpPr>
          <p:cNvPr id="48" name="Rounded Rectangle 36">
            <a:extLst>
              <a:ext uri="{FF2B5EF4-FFF2-40B4-BE49-F238E27FC236}">
                <a16:creationId xmlns:a16="http://schemas.microsoft.com/office/drawing/2014/main" id="{91156183-3A3C-8E48-8A3B-800F305E8DC8}"/>
              </a:ext>
            </a:extLst>
          </p:cNvPr>
          <p:cNvSpPr/>
          <p:nvPr/>
        </p:nvSpPr>
        <p:spPr bwMode="auto">
          <a:xfrm>
            <a:off x="6138061" y="1133595"/>
            <a:ext cx="2643485" cy="550513"/>
          </a:xfrm>
          <a:prstGeom prst="roundRect">
            <a:avLst>
              <a:gd name="adj" fmla="val 7636"/>
            </a:avLst>
          </a:prstGeom>
          <a:solidFill>
            <a:schemeClr val="bg1">
              <a:lumMod val="85000"/>
            </a:schemeClr>
          </a:solid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p:cNvSpPr txBox="1"/>
          <p:nvPr/>
        </p:nvSpPr>
        <p:spPr>
          <a:xfrm>
            <a:off x="6135606" y="1201103"/>
            <a:ext cx="2645939" cy="400110"/>
          </a:xfrm>
          <a:prstGeom prst="rect">
            <a:avLst/>
          </a:prstGeom>
          <a:noFill/>
        </p:spPr>
        <p:txBody>
          <a:bodyPr wrap="square" rtlCol="0" anchor="ctr">
            <a:spAutoFit/>
          </a:bodyPr>
          <a:lstStyle/>
          <a:p>
            <a:pPr algn="ctr"/>
            <a:r>
              <a:rPr lang="en-GB" sz="1000" dirty="0" err="1"/>
              <a:t>Ausnahme</a:t>
            </a:r>
            <a:r>
              <a:rPr lang="en-GB" sz="1000" dirty="0"/>
              <a:t>: Der EU-</a:t>
            </a:r>
            <a:r>
              <a:rPr lang="en-GB" sz="1000" dirty="0" err="1"/>
              <a:t>Bürger</a:t>
            </a:r>
            <a:r>
              <a:rPr lang="en-GB" sz="1000" dirty="0"/>
              <a:t> </a:t>
            </a:r>
            <a:r>
              <a:rPr lang="en-GB" sz="1000" dirty="0" err="1"/>
              <a:t>ist</a:t>
            </a:r>
            <a:r>
              <a:rPr lang="en-GB" sz="1000" dirty="0"/>
              <a:t> </a:t>
            </a:r>
            <a:r>
              <a:rPr lang="en-GB" sz="1000" dirty="0" err="1"/>
              <a:t>über</a:t>
            </a:r>
            <a:r>
              <a:rPr lang="en-GB" sz="1000" dirty="0"/>
              <a:t> </a:t>
            </a:r>
            <a:r>
              <a:rPr lang="en-GB" sz="1000" dirty="0" err="1"/>
              <a:t>einen</a:t>
            </a:r>
            <a:r>
              <a:rPr lang="en-GB" sz="1000" dirty="0"/>
              <a:t> </a:t>
            </a:r>
            <a:r>
              <a:rPr lang="en-GB" sz="1000" dirty="0" err="1"/>
              <a:t>Entsendevertrag</a:t>
            </a:r>
            <a:r>
              <a:rPr lang="en-GB" sz="1000" dirty="0"/>
              <a:t> </a:t>
            </a:r>
            <a:r>
              <a:rPr lang="en-GB" sz="1000" dirty="0" err="1"/>
              <a:t>hier</a:t>
            </a:r>
            <a:r>
              <a:rPr lang="en-GB" sz="1000" dirty="0"/>
              <a:t> </a:t>
            </a:r>
            <a:r>
              <a:rPr lang="en-GB" sz="1000" dirty="0" err="1"/>
              <a:t>beschäftigt</a:t>
            </a:r>
            <a:r>
              <a:rPr lang="en-GB" sz="1000" dirty="0"/>
              <a:t>. </a:t>
            </a:r>
            <a:endParaRPr lang="de-DE" sz="1000" dirty="0"/>
          </a:p>
        </p:txBody>
      </p:sp>
      <p:sp>
        <p:nvSpPr>
          <p:cNvPr id="26" name="Rounded Rectangle 36">
            <a:extLst>
              <a:ext uri="{FF2B5EF4-FFF2-40B4-BE49-F238E27FC236}">
                <a16:creationId xmlns:a16="http://schemas.microsoft.com/office/drawing/2014/main" id="{91156183-3A3C-8E48-8A3B-800F305E8DC8}"/>
              </a:ext>
            </a:extLst>
          </p:cNvPr>
          <p:cNvSpPr/>
          <p:nvPr/>
        </p:nvSpPr>
        <p:spPr bwMode="auto">
          <a:xfrm>
            <a:off x="6135606" y="1751616"/>
            <a:ext cx="2643485" cy="2223133"/>
          </a:xfrm>
          <a:prstGeom prst="roundRect">
            <a:avLst>
              <a:gd name="adj" fmla="val 7636"/>
            </a:avLst>
          </a:prstGeom>
          <a:solidFill>
            <a:schemeClr val="bg1">
              <a:lumMod val="85000"/>
            </a:schemeClr>
          </a:solid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p:cNvSpPr txBox="1"/>
          <p:nvPr/>
        </p:nvSpPr>
        <p:spPr>
          <a:xfrm>
            <a:off x="6138061" y="1771124"/>
            <a:ext cx="2645939" cy="2185214"/>
          </a:xfrm>
          <a:prstGeom prst="rect">
            <a:avLst/>
          </a:prstGeom>
          <a:noFill/>
        </p:spPr>
        <p:txBody>
          <a:bodyPr wrap="square" rtlCol="0" anchor="ctr">
            <a:spAutoFit/>
          </a:bodyPr>
          <a:lstStyle/>
          <a:p>
            <a:pPr algn="ctr"/>
            <a:r>
              <a:rPr lang="de-DE" sz="800" dirty="0"/>
              <a:t>Nur bei befristeten Aufenthalten in Deutschland ist es rechtlich zulässig, Krankenvollversicherungsschutz ohne Alterungsrückstellungen abzuschließen. EU-Bürger haben in Deutschland ein unbefristetes Aufenthaltsrecht. Die DKV schließt daraus, dass von einem dauerhaften Aufenthalt auszugehen ist und sieht daher rechtlich die Notwendigkeit, </a:t>
            </a:r>
            <a:r>
              <a:rPr lang="de-DE" sz="800" dirty="0" err="1"/>
              <a:t>substitutiven</a:t>
            </a:r>
            <a:r>
              <a:rPr lang="de-DE" sz="800" dirty="0"/>
              <a:t> Krankenversicherungsschutz mit Alterungsrückstellungen anbieten zu müssen. Daher bietet sie auch keine PPV in Kombination mit Versicherungsschutz über Globality an. Ausnahmen werden nur bei Impats gemacht, die mit einem Entsendevertrag aus einem EU-Land heraus nach Deutschland kommen. Hier ist davon Auszugehen, dass der Aufenthalt durch die Entsendung befristet bleibt. Nicht-EU-Bürger erhalten im ersten Schritt nur befristete Aufenthaltsrechte. Daher sind in diesen Fällen aus Sicht der DKV auch Tarife ohne Alterungsrückstellungen zulässig.</a:t>
            </a:r>
          </a:p>
        </p:txBody>
      </p:sp>
    </p:spTree>
    <p:extLst>
      <p:ext uri="{BB962C8B-B14F-4D97-AF65-F5344CB8AC3E}">
        <p14:creationId xmlns:p14="http://schemas.microsoft.com/office/powerpoint/2010/main" val="2433792454"/>
      </p:ext>
    </p:extLst>
  </p:cSld>
  <p:clrMapOvr>
    <a:masterClrMapping/>
  </p:clrMapOvr>
</p:sld>
</file>

<file path=ppt/theme/theme1.xml><?xml version="1.0" encoding="utf-8"?>
<a:theme xmlns:a="http://schemas.openxmlformats.org/drawingml/2006/main" name="Front / Back Cover">
  <a:themeElements>
    <a:clrScheme name="Globality">
      <a:dk1>
        <a:srgbClr val="000000"/>
      </a:dk1>
      <a:lt1>
        <a:srgbClr val="FFFFFF"/>
      </a:lt1>
      <a:dk2>
        <a:srgbClr val="86A20C"/>
      </a:dk2>
      <a:lt2>
        <a:srgbClr val="004640"/>
      </a:lt2>
      <a:accent1>
        <a:srgbClr val="86A20C"/>
      </a:accent1>
      <a:accent2>
        <a:srgbClr val="004640"/>
      </a:accent2>
      <a:accent3>
        <a:srgbClr val="A5A5A5"/>
      </a:accent3>
      <a:accent4>
        <a:srgbClr val="6B6C6E"/>
      </a:accent4>
      <a:accent5>
        <a:srgbClr val="00000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Globality 3">
      <a:dk1>
        <a:srgbClr val="000000"/>
      </a:dk1>
      <a:lt1>
        <a:srgbClr val="FFFFFF"/>
      </a:lt1>
      <a:dk2>
        <a:srgbClr val="86A20C"/>
      </a:dk2>
      <a:lt2>
        <a:srgbClr val="004640"/>
      </a:lt2>
      <a:accent1>
        <a:srgbClr val="86A20C"/>
      </a:accent1>
      <a:accent2>
        <a:srgbClr val="004640"/>
      </a:accent2>
      <a:accent3>
        <a:srgbClr val="A5A5A5"/>
      </a:accent3>
      <a:accent4>
        <a:srgbClr val="6B6C6E"/>
      </a:accent4>
      <a:accent5>
        <a:srgbClr val="00000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600</Words>
  <Application>Microsoft Office PowerPoint</Application>
  <PresentationFormat>Bildschirmpräsentation (16:9)</PresentationFormat>
  <Paragraphs>76</Paragraphs>
  <Slides>12</Slides>
  <Notes>12</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18" baseType="lpstr">
      <vt:lpstr>ＭＳ Ｐゴシック</vt:lpstr>
      <vt:lpstr>Arial</vt:lpstr>
      <vt:lpstr>Calibri</vt:lpstr>
      <vt:lpstr>Front / Back Cover</vt:lpstr>
      <vt:lpstr>Master</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Fabian Bleisinger</dc:creator>
  <cp:lastModifiedBy>HEINZ-HERTEL Nina</cp:lastModifiedBy>
  <cp:revision>142</cp:revision>
  <dcterms:created xsi:type="dcterms:W3CDTF">2019-11-28T12:42:42Z</dcterms:created>
  <dcterms:modified xsi:type="dcterms:W3CDTF">2020-11-25T15:53:02Z</dcterms:modified>
</cp:coreProperties>
</file>